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5"/>
  </p:notesMasterIdLst>
  <p:handoutMasterIdLst>
    <p:handoutMasterId r:id="rId6"/>
  </p:handoutMasterIdLst>
  <p:sldIdLst>
    <p:sldId id="382" r:id="rId2"/>
    <p:sldId id="389" r:id="rId3"/>
    <p:sldId id="391" r:id="rId4"/>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00"/>
    <a:srgbClr val="CC0FBF"/>
    <a:srgbClr val="2B6FFF"/>
    <a:srgbClr val="CC0000"/>
    <a:srgbClr val="008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9309" autoAdjust="0"/>
    <p:restoredTop sz="94722" autoAdjust="0"/>
  </p:normalViewPr>
  <p:slideViewPr>
    <p:cSldViewPr>
      <p:cViewPr>
        <p:scale>
          <a:sx n="118" d="100"/>
          <a:sy n="118" d="100"/>
        </p:scale>
        <p:origin x="-780" y="186"/>
      </p:cViewPr>
      <p:guideLst>
        <p:guide orient="horz" pos="576"/>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3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62467" name="Rectangle 3"/>
          <p:cNvSpPr>
            <a:spLocks noGrp="1" noChangeArrowheads="1"/>
          </p:cNvSpPr>
          <p:nvPr>
            <p:ph type="dt" sz="quarter" idx="1"/>
          </p:nvPr>
        </p:nvSpPr>
        <p:spPr bwMode="auto">
          <a:xfrm>
            <a:off x="3977928"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algn="r" defTabSz="931804" eaLnBrk="1" hangingPunct="1">
              <a:defRPr sz="1300">
                <a:ea typeface="ＭＳ Ｐゴシック" charset="-128"/>
              </a:defRPr>
            </a:lvl1pPr>
          </a:lstStyle>
          <a:p>
            <a:pPr>
              <a:defRPr/>
            </a:pPr>
            <a:endParaRPr lang="en-US"/>
          </a:p>
        </p:txBody>
      </p:sp>
      <p:sp>
        <p:nvSpPr>
          <p:cNvPr id="62468" name="Rectangle 4"/>
          <p:cNvSpPr>
            <a:spLocks noGrp="1" noChangeArrowheads="1"/>
          </p:cNvSpPr>
          <p:nvPr>
            <p:ph type="ftr" sz="quarter" idx="2"/>
          </p:nvPr>
        </p:nvSpPr>
        <p:spPr bwMode="auto">
          <a:xfrm>
            <a:off x="0"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62469" name="Rectangle 5"/>
          <p:cNvSpPr>
            <a:spLocks noGrp="1" noChangeArrowheads="1"/>
          </p:cNvSpPr>
          <p:nvPr>
            <p:ph type="sldNum" sz="quarter" idx="3"/>
          </p:nvPr>
        </p:nvSpPr>
        <p:spPr bwMode="auto">
          <a:xfrm>
            <a:off x="3977928"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algn="r" defTabSz="931804" eaLnBrk="1" hangingPunct="1">
              <a:defRPr sz="1300">
                <a:ea typeface="ＭＳ Ｐゴシック" charset="-128"/>
              </a:defRPr>
            </a:lvl1pPr>
          </a:lstStyle>
          <a:p>
            <a:pPr>
              <a:defRPr/>
            </a:pPr>
            <a:fld id="{1FEDC7FF-CDBF-4118-836E-F5B1EF63C407}" type="slidenum">
              <a:rPr lang="en-US"/>
              <a:pPr>
                <a:defRPr/>
              </a:pPr>
              <a:t>‹#›</a:t>
            </a:fld>
            <a:endParaRPr lang="en-US"/>
          </a:p>
        </p:txBody>
      </p:sp>
    </p:spTree>
    <p:extLst>
      <p:ext uri="{BB962C8B-B14F-4D97-AF65-F5344CB8AC3E}">
        <p14:creationId xmlns:p14="http://schemas.microsoft.com/office/powerpoint/2010/main" val="1088075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4099" name="Rectangle 3"/>
          <p:cNvSpPr>
            <a:spLocks noGrp="1" noChangeArrowheads="1"/>
          </p:cNvSpPr>
          <p:nvPr>
            <p:ph type="dt" idx="1"/>
          </p:nvPr>
        </p:nvSpPr>
        <p:spPr bwMode="auto">
          <a:xfrm>
            <a:off x="3977928" y="1"/>
            <a:ext cx="3043649" cy="464839"/>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lvl1pPr algn="r" defTabSz="931804" eaLnBrk="1" hangingPunct="1">
              <a:defRPr sz="1300">
                <a:ea typeface="ＭＳ Ｐゴシック" charset="-128"/>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87450" y="698500"/>
            <a:ext cx="4649788"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2616" y="4422131"/>
            <a:ext cx="5617870" cy="4188171"/>
          </a:xfrm>
          <a:prstGeom prst="rect">
            <a:avLst/>
          </a:prstGeom>
          <a:noFill/>
          <a:ln w="9525">
            <a:noFill/>
            <a:miter lim="800000"/>
            <a:headEnd/>
            <a:tailEnd/>
          </a:ln>
          <a:effectLst/>
        </p:spPr>
        <p:txBody>
          <a:bodyPr vert="horz" wrap="square" lIns="93105" tIns="46553" rIns="93105" bIns="465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defTabSz="931804" eaLnBrk="1" hangingPunct="1">
              <a:defRPr sz="1300">
                <a:ea typeface="ＭＳ Ｐゴシック" charset="-128"/>
              </a:defRPr>
            </a:lvl1pPr>
          </a:lstStyle>
          <a:p>
            <a:pPr>
              <a:defRPr/>
            </a:pPr>
            <a:endParaRPr lang="en-US"/>
          </a:p>
        </p:txBody>
      </p:sp>
      <p:sp>
        <p:nvSpPr>
          <p:cNvPr id="4103" name="Rectangle 7"/>
          <p:cNvSpPr>
            <a:spLocks noGrp="1" noChangeArrowheads="1"/>
          </p:cNvSpPr>
          <p:nvPr>
            <p:ph type="sldNum" sz="quarter" idx="5"/>
          </p:nvPr>
        </p:nvSpPr>
        <p:spPr bwMode="auto">
          <a:xfrm>
            <a:off x="3977928" y="8842723"/>
            <a:ext cx="3043649" cy="464839"/>
          </a:xfrm>
          <a:prstGeom prst="rect">
            <a:avLst/>
          </a:prstGeom>
          <a:noFill/>
          <a:ln w="9525">
            <a:noFill/>
            <a:miter lim="800000"/>
            <a:headEnd/>
            <a:tailEnd/>
          </a:ln>
          <a:effectLst/>
        </p:spPr>
        <p:txBody>
          <a:bodyPr vert="horz" wrap="square" lIns="93105" tIns="46553" rIns="93105" bIns="46553" numCol="1" anchor="b" anchorCtr="0" compatLnSpc="1">
            <a:prstTxWarp prst="textNoShape">
              <a:avLst/>
            </a:prstTxWarp>
          </a:bodyPr>
          <a:lstStyle>
            <a:lvl1pPr algn="r" defTabSz="931804" eaLnBrk="1" hangingPunct="1">
              <a:defRPr sz="1300">
                <a:ea typeface="ＭＳ Ｐゴシック" charset="-128"/>
              </a:defRPr>
            </a:lvl1pPr>
          </a:lstStyle>
          <a:p>
            <a:pPr>
              <a:defRPr/>
            </a:pPr>
            <a:fld id="{612BB0FB-23F5-4ABA-9540-C990716D2517}" type="slidenum">
              <a:rPr lang="en-US"/>
              <a:pPr>
                <a:defRPr/>
              </a:pPr>
              <a:t>‹#›</a:t>
            </a:fld>
            <a:endParaRPr lang="en-US"/>
          </a:p>
        </p:txBody>
      </p:sp>
    </p:spTree>
    <p:extLst>
      <p:ext uri="{BB962C8B-B14F-4D97-AF65-F5344CB8AC3E}">
        <p14:creationId xmlns:p14="http://schemas.microsoft.com/office/powerpoint/2010/main" val="3127506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907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4198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5800" y="0"/>
            <a:ext cx="4419600" cy="11191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1143000"/>
            <a:ext cx="8534400" cy="5257800"/>
          </a:xfrm>
        </p:spPr>
        <p:txBody>
          <a:bodyPr/>
          <a:lstStyle/>
          <a:p>
            <a:pPr lvl="0"/>
            <a:r>
              <a:rPr lang="en-US" noProof="0" smtClean="0"/>
              <a:t>Click icon to add table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body" idx="1"/>
          </p:nvPr>
        </p:nvSpPr>
        <p:spPr bwMode="auto">
          <a:xfrm>
            <a:off x="152400" y="1143000"/>
            <a:ext cx="8534400" cy="5257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8"/>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pic>
        <p:nvPicPr>
          <p:cNvPr id="1028" name="Picture 10" descr="fs"/>
          <p:cNvPicPr>
            <a:picLocks noChangeAspect="1" noChangeArrowheads="1"/>
          </p:cNvPicPr>
          <p:nvPr/>
        </p:nvPicPr>
        <p:blipFill>
          <a:blip r:embed="rId14"/>
          <a:srcRect/>
          <a:stretch>
            <a:fillRect/>
          </a:stretch>
        </p:blipFill>
        <p:spPr bwMode="auto">
          <a:xfrm>
            <a:off x="171450" y="0"/>
            <a:ext cx="4264025" cy="944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rtl="0" eaLnBrk="1" fontAlgn="base" hangingPunct="1">
        <a:spcBef>
          <a:spcPct val="0"/>
        </a:spcBef>
        <a:spcAft>
          <a:spcPct val="0"/>
        </a:spcAft>
        <a:defRPr sz="4000" b="1">
          <a:solidFill>
            <a:schemeClr val="tx1"/>
          </a:solidFill>
          <a:latin typeface="+mj-lt"/>
          <a:ea typeface="ＭＳ Ｐゴシック" charset="-128"/>
          <a:cs typeface="+mj-cs"/>
        </a:defRPr>
      </a:lvl1pPr>
      <a:lvl2pPr algn="ctr" rtl="0" eaLnBrk="1" fontAlgn="base" hangingPunct="1">
        <a:spcBef>
          <a:spcPct val="0"/>
        </a:spcBef>
        <a:spcAft>
          <a:spcPct val="0"/>
        </a:spcAft>
        <a:defRPr sz="4000" b="1">
          <a:solidFill>
            <a:schemeClr val="tx1"/>
          </a:solidFill>
          <a:latin typeface="Arial" pitchFamily="-112" charset="0"/>
          <a:ea typeface="ＭＳ Ｐゴシック" charset="-128"/>
        </a:defRPr>
      </a:lvl2pPr>
      <a:lvl3pPr algn="ctr" rtl="0" eaLnBrk="1" fontAlgn="base" hangingPunct="1">
        <a:spcBef>
          <a:spcPct val="0"/>
        </a:spcBef>
        <a:spcAft>
          <a:spcPct val="0"/>
        </a:spcAft>
        <a:defRPr sz="4000" b="1">
          <a:solidFill>
            <a:schemeClr val="tx1"/>
          </a:solidFill>
          <a:latin typeface="Arial" pitchFamily="-112" charset="0"/>
          <a:ea typeface="ＭＳ Ｐゴシック" charset="-128"/>
        </a:defRPr>
      </a:lvl3pPr>
      <a:lvl4pPr algn="ctr" rtl="0" eaLnBrk="1" fontAlgn="base" hangingPunct="1">
        <a:spcBef>
          <a:spcPct val="0"/>
        </a:spcBef>
        <a:spcAft>
          <a:spcPct val="0"/>
        </a:spcAft>
        <a:defRPr sz="4000" b="1">
          <a:solidFill>
            <a:schemeClr val="tx1"/>
          </a:solidFill>
          <a:latin typeface="Arial" pitchFamily="-112" charset="0"/>
          <a:ea typeface="ＭＳ Ｐゴシック" charset="-128"/>
        </a:defRPr>
      </a:lvl4pPr>
      <a:lvl5pPr algn="ctr" rtl="0" eaLnBrk="1" fontAlgn="base" hangingPunct="1">
        <a:spcBef>
          <a:spcPct val="0"/>
        </a:spcBef>
        <a:spcAft>
          <a:spcPct val="0"/>
        </a:spcAft>
        <a:defRPr sz="4000" b="1">
          <a:solidFill>
            <a:schemeClr val="tx1"/>
          </a:solidFill>
          <a:latin typeface="Arial" pitchFamily="-112" charset="0"/>
          <a:ea typeface="ＭＳ Ｐゴシック" charset="-128"/>
        </a:defRPr>
      </a:lvl5pPr>
      <a:lvl6pPr marL="457200" algn="ctr" rtl="0" eaLnBrk="1" fontAlgn="base" hangingPunct="1">
        <a:spcBef>
          <a:spcPct val="0"/>
        </a:spcBef>
        <a:spcAft>
          <a:spcPct val="0"/>
        </a:spcAft>
        <a:defRPr sz="4000" b="1">
          <a:solidFill>
            <a:schemeClr val="tx1"/>
          </a:solidFill>
          <a:latin typeface="Arial" pitchFamily="-112" charset="0"/>
        </a:defRPr>
      </a:lvl6pPr>
      <a:lvl7pPr marL="914400" algn="ctr" rtl="0" eaLnBrk="1" fontAlgn="base" hangingPunct="1">
        <a:spcBef>
          <a:spcPct val="0"/>
        </a:spcBef>
        <a:spcAft>
          <a:spcPct val="0"/>
        </a:spcAft>
        <a:defRPr sz="4000" b="1">
          <a:solidFill>
            <a:schemeClr val="tx1"/>
          </a:solidFill>
          <a:latin typeface="Arial" pitchFamily="-112" charset="0"/>
        </a:defRPr>
      </a:lvl7pPr>
      <a:lvl8pPr marL="1371600" algn="ctr" rtl="0" eaLnBrk="1" fontAlgn="base" hangingPunct="1">
        <a:spcBef>
          <a:spcPct val="0"/>
        </a:spcBef>
        <a:spcAft>
          <a:spcPct val="0"/>
        </a:spcAft>
        <a:defRPr sz="4000" b="1">
          <a:solidFill>
            <a:schemeClr val="tx1"/>
          </a:solidFill>
          <a:latin typeface="Arial" pitchFamily="-112" charset="0"/>
        </a:defRPr>
      </a:lvl8pPr>
      <a:lvl9pPr marL="1828800" algn="ctr" rtl="0" eaLnBrk="1" fontAlgn="base" hangingPunct="1">
        <a:spcBef>
          <a:spcPct val="0"/>
        </a:spcBef>
        <a:spcAft>
          <a:spcPct val="0"/>
        </a:spcAft>
        <a:defRPr sz="4000" b="1">
          <a:solidFill>
            <a:schemeClr val="tx1"/>
          </a:solidFill>
          <a:latin typeface="Arial" pitchFamily="-112"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
        <a:defRPr sz="3200">
          <a:solidFill>
            <a:schemeClr val="tx1"/>
          </a:solidFill>
          <a:latin typeface="+mn-lt"/>
          <a:ea typeface="ＭＳ Ｐゴシック" charset="-128"/>
          <a:cs typeface="+mn-cs"/>
        </a:defRPr>
      </a:lvl1pPr>
      <a:lvl2pPr marL="742950" indent="-285750" algn="l" rtl="0" eaLnBrk="1" fontAlgn="base" hangingPunct="1">
        <a:spcBef>
          <a:spcPct val="20000"/>
        </a:spcBef>
        <a:spcAft>
          <a:spcPct val="0"/>
        </a:spcAft>
        <a:buClr>
          <a:schemeClr val="accent2"/>
        </a:buClr>
        <a:buSzPct val="100000"/>
        <a:buChar char="»"/>
        <a:defRPr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tx1"/>
        </a:buClr>
        <a:buSzPct val="100000"/>
        <a:buChar char="–"/>
        <a:defRPr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1"/>
        </a:buClr>
        <a:buSzPct val="65000"/>
        <a:buFont typeface="Wingdings" pitchFamily="2" charset="2"/>
        <a:buChar char="§"/>
        <a:defRPr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143000"/>
            <a:ext cx="7716215" cy="5755422"/>
          </a:xfrm>
          <a:prstGeom prst="rect">
            <a:avLst/>
          </a:prstGeom>
          <a:noFill/>
        </p:spPr>
        <p:txBody>
          <a:bodyPr wrap="square" rtlCol="0">
            <a:spAutoFit/>
          </a:bodyPr>
          <a:lstStyle/>
          <a:p>
            <a:pPr algn="ctr"/>
            <a:r>
              <a:rPr lang="en-US" sz="2800" dirty="0" smtClean="0">
                <a:solidFill>
                  <a:srgbClr val="000000"/>
                </a:solidFill>
                <a:latin typeface="+mn-lt"/>
                <a:ea typeface="+mn-ea"/>
              </a:rPr>
              <a:t>Motion</a:t>
            </a:r>
          </a:p>
          <a:p>
            <a:pPr algn="ctr"/>
            <a:endParaRPr lang="en-US" sz="2800" dirty="0" smtClean="0">
              <a:solidFill>
                <a:srgbClr val="000000"/>
              </a:solidFill>
              <a:latin typeface="+mn-lt"/>
              <a:ea typeface="+mn-ea"/>
            </a:endParaRPr>
          </a:p>
          <a:p>
            <a:pPr>
              <a:buFont typeface="Arial" pitchFamily="34" charset="0"/>
              <a:buChar char="•"/>
            </a:pPr>
            <a:r>
              <a:rPr lang="en-US" sz="2400" dirty="0" smtClean="0"/>
              <a:t> </a:t>
            </a:r>
            <a:r>
              <a:rPr lang="en-US" sz="2400" dirty="0"/>
              <a:t>"All members of the campus review committee must attend the review meeting in person or be represented by their departmentally elected alternate. If no alternate is available, the unavailable member may give his/her proxy to another voting member of the committee." </a:t>
            </a:r>
          </a:p>
          <a:p>
            <a:endParaRPr lang="en-US" sz="2400" dirty="0" smtClean="0">
              <a:solidFill>
                <a:srgbClr val="000000"/>
              </a:solidFill>
              <a:latin typeface="Calibri" pitchFamily="34" charset="0"/>
              <a:ea typeface="+mn-ea"/>
            </a:endParaRPr>
          </a:p>
          <a:p>
            <a:r>
              <a:rPr lang="en-US" sz="2400" dirty="0">
                <a:solidFill>
                  <a:srgbClr val="000000"/>
                </a:solidFill>
                <a:latin typeface="Calibri" pitchFamily="34" charset="0"/>
                <a:ea typeface="+mn-ea"/>
              </a:rPr>
              <a:t> </a:t>
            </a:r>
            <a:r>
              <a:rPr lang="en-US" sz="2400" dirty="0" smtClean="0">
                <a:solidFill>
                  <a:srgbClr val="000000"/>
                </a:solidFill>
                <a:latin typeface="Calibri" pitchFamily="34" charset="0"/>
                <a:ea typeface="+mn-ea"/>
              </a:rPr>
              <a:t>Brought to the Tenure Committee by the VPAA’s office.</a:t>
            </a: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b="1"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r>
              <a:rPr lang="en-US" sz="2400" dirty="0" smtClean="0">
                <a:solidFill>
                  <a:srgbClr val="000000"/>
                </a:solidFill>
                <a:latin typeface="Calibri" pitchFamily="34" charset="0"/>
                <a:ea typeface="+mn-ea"/>
              </a:rPr>
              <a:t>  </a:t>
            </a:r>
            <a:endParaRPr lang="en-US" sz="2400" dirty="0">
              <a:solidFill>
                <a:srgbClr val="000000"/>
              </a:solidFill>
              <a:latin typeface="Calibri" pitchFamily="34" charset="0"/>
              <a:ea typeface="+mn-ea"/>
            </a:endParaRPr>
          </a:p>
        </p:txBody>
      </p:sp>
      <p:sp>
        <p:nvSpPr>
          <p:cNvPr id="5" name="Title 1"/>
          <p:cNvSpPr txBox="1">
            <a:spLocks/>
          </p:cNvSpPr>
          <p:nvPr/>
        </p:nvSpPr>
        <p:spPr>
          <a:xfrm>
            <a:off x="4572000" y="3810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Tenure Committee Report</a:t>
            </a:r>
          </a:p>
          <a:p>
            <a:pPr algn="ctr">
              <a:lnSpc>
                <a:spcPct val="70000"/>
              </a:lnSpc>
              <a:defRPr/>
            </a:pPr>
            <a:r>
              <a:rPr lang="en-US" sz="2400" b="1" kern="0" dirty="0" smtClean="0">
                <a:solidFill>
                  <a:srgbClr val="008000"/>
                </a:solidFill>
                <a:latin typeface="Times New Roman"/>
                <a:ea typeface="+mn-ea"/>
              </a:rPr>
              <a:t>November 15, 2012</a:t>
            </a:r>
          </a:p>
        </p:txBody>
      </p:sp>
    </p:spTree>
    <p:extLst>
      <p:ext uri="{BB962C8B-B14F-4D97-AF65-F5344CB8AC3E}">
        <p14:creationId xmlns:p14="http://schemas.microsoft.com/office/powerpoint/2010/main" val="3993323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143000"/>
            <a:ext cx="7716215" cy="6124754"/>
          </a:xfrm>
          <a:prstGeom prst="rect">
            <a:avLst/>
          </a:prstGeom>
          <a:noFill/>
        </p:spPr>
        <p:txBody>
          <a:bodyPr wrap="square" rtlCol="0">
            <a:spAutoFit/>
          </a:bodyPr>
          <a:lstStyle/>
          <a:p>
            <a:pPr algn="ctr"/>
            <a:r>
              <a:rPr lang="en-US" sz="2800" dirty="0" smtClean="0">
                <a:solidFill>
                  <a:srgbClr val="000000"/>
                </a:solidFill>
                <a:latin typeface="+mn-lt"/>
                <a:ea typeface="+mn-ea"/>
              </a:rPr>
              <a:t>Reasons for Supporting Motion</a:t>
            </a:r>
          </a:p>
          <a:p>
            <a:pPr algn="ctr"/>
            <a:endParaRPr lang="en-US" sz="2800" dirty="0" smtClean="0">
              <a:solidFill>
                <a:srgbClr val="000000"/>
              </a:solidFill>
              <a:latin typeface="+mn-lt"/>
              <a:ea typeface="+mn-ea"/>
            </a:endParaRPr>
          </a:p>
          <a:p>
            <a:pPr>
              <a:buFont typeface="Arial" pitchFamily="34" charset="0"/>
              <a:buChar char="•"/>
            </a:pPr>
            <a:r>
              <a:rPr lang="en-US" sz="2400" dirty="0" smtClean="0"/>
              <a:t> Several complaints regarding use of teleconference/ speaker phone during deliberations.</a:t>
            </a:r>
          </a:p>
          <a:p>
            <a:pPr>
              <a:buFont typeface="Arial" pitchFamily="34" charset="0"/>
              <a:buChar char="•"/>
            </a:pPr>
            <a:r>
              <a:rPr lang="en-US" sz="2400" dirty="0">
                <a:solidFill>
                  <a:srgbClr val="000000"/>
                </a:solidFill>
                <a:latin typeface="+mn-lt"/>
                <a:ea typeface="+mn-ea"/>
              </a:rPr>
              <a:t> </a:t>
            </a:r>
            <a:r>
              <a:rPr lang="en-US" sz="2400" dirty="0" smtClean="0">
                <a:solidFill>
                  <a:srgbClr val="000000"/>
                </a:solidFill>
                <a:latin typeface="+mn-lt"/>
                <a:ea typeface="+mn-ea"/>
              </a:rPr>
              <a:t>Disruptive and potentially unfair to candidates being discussed.</a:t>
            </a:r>
          </a:p>
          <a:p>
            <a:pPr>
              <a:buFont typeface="Arial" pitchFamily="34" charset="0"/>
              <a:buChar char="•"/>
            </a:pPr>
            <a:r>
              <a:rPr lang="en-US" sz="2400" dirty="0" smtClean="0">
                <a:solidFill>
                  <a:srgbClr val="000000"/>
                </a:solidFill>
                <a:latin typeface="+mn-lt"/>
                <a:ea typeface="+mn-ea"/>
              </a:rPr>
              <a:t> Concerns about confidentiality because of recording technology or others in room with phone caller.</a:t>
            </a:r>
          </a:p>
          <a:p>
            <a:endParaRPr lang="en-US" sz="2400" dirty="0" smtClean="0">
              <a:solidFill>
                <a:srgbClr val="000000"/>
              </a:solidFill>
              <a:latin typeface="+mn-lt"/>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b="1"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r>
              <a:rPr lang="en-US" sz="2400" dirty="0" smtClean="0">
                <a:solidFill>
                  <a:srgbClr val="000000"/>
                </a:solidFill>
                <a:latin typeface="Calibri" pitchFamily="34" charset="0"/>
                <a:ea typeface="+mn-ea"/>
              </a:rPr>
              <a:t>  </a:t>
            </a:r>
            <a:endParaRPr lang="en-US" sz="2400" dirty="0">
              <a:solidFill>
                <a:srgbClr val="000000"/>
              </a:solidFill>
              <a:latin typeface="Calibri" pitchFamily="34" charset="0"/>
              <a:ea typeface="+mn-ea"/>
            </a:endParaRPr>
          </a:p>
        </p:txBody>
      </p:sp>
      <p:sp>
        <p:nvSpPr>
          <p:cNvPr id="5" name="Title 1"/>
          <p:cNvSpPr txBox="1">
            <a:spLocks/>
          </p:cNvSpPr>
          <p:nvPr/>
        </p:nvSpPr>
        <p:spPr>
          <a:xfrm>
            <a:off x="4572000" y="3810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Tenure Committee Report</a:t>
            </a:r>
          </a:p>
          <a:p>
            <a:pPr algn="ctr">
              <a:lnSpc>
                <a:spcPct val="70000"/>
              </a:lnSpc>
              <a:defRPr/>
            </a:pPr>
            <a:r>
              <a:rPr lang="en-US" sz="2400" b="1" kern="0" dirty="0" smtClean="0">
                <a:solidFill>
                  <a:srgbClr val="008000"/>
                </a:solidFill>
                <a:latin typeface="Times New Roman"/>
                <a:ea typeface="+mn-ea"/>
              </a:rPr>
              <a:t>November 15, 2012</a:t>
            </a:r>
          </a:p>
        </p:txBody>
      </p:sp>
    </p:spTree>
    <p:extLst>
      <p:ext uri="{BB962C8B-B14F-4D97-AF65-F5344CB8AC3E}">
        <p14:creationId xmlns:p14="http://schemas.microsoft.com/office/powerpoint/2010/main" val="672033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143000"/>
            <a:ext cx="7716215" cy="5386090"/>
          </a:xfrm>
          <a:prstGeom prst="rect">
            <a:avLst/>
          </a:prstGeom>
          <a:noFill/>
        </p:spPr>
        <p:txBody>
          <a:bodyPr wrap="square" rtlCol="0">
            <a:spAutoFit/>
          </a:bodyPr>
          <a:lstStyle/>
          <a:p>
            <a:pPr algn="ctr"/>
            <a:r>
              <a:rPr lang="en-US" sz="2800" dirty="0" smtClean="0">
                <a:solidFill>
                  <a:srgbClr val="000000"/>
                </a:solidFill>
                <a:latin typeface="+mn-lt"/>
                <a:ea typeface="+mn-ea"/>
              </a:rPr>
              <a:t>Reasons for Opposing Motion</a:t>
            </a:r>
          </a:p>
          <a:p>
            <a:pPr algn="ctr"/>
            <a:endParaRPr lang="en-US" sz="2800" dirty="0" smtClean="0">
              <a:solidFill>
                <a:srgbClr val="000000"/>
              </a:solidFill>
              <a:latin typeface="+mn-lt"/>
              <a:ea typeface="+mn-ea"/>
            </a:endParaRPr>
          </a:p>
          <a:p>
            <a:pPr>
              <a:buFont typeface="Arial" pitchFamily="34" charset="0"/>
              <a:buChar char="•"/>
            </a:pPr>
            <a:r>
              <a:rPr lang="en-US" sz="2400" dirty="0" smtClean="0">
                <a:solidFill>
                  <a:srgbClr val="000000"/>
                </a:solidFill>
                <a:latin typeface="+mn-lt"/>
                <a:ea typeface="+mn-ea"/>
              </a:rPr>
              <a:t>  Places burden at last minute on replacement.</a:t>
            </a:r>
          </a:p>
          <a:p>
            <a:pPr>
              <a:buFont typeface="Arial" pitchFamily="34" charset="0"/>
              <a:buChar char="•"/>
            </a:pPr>
            <a:r>
              <a:rPr lang="en-US" sz="2400" dirty="0">
                <a:solidFill>
                  <a:srgbClr val="000000"/>
                </a:solidFill>
                <a:latin typeface="+mn-lt"/>
                <a:ea typeface="+mn-ea"/>
              </a:rPr>
              <a:t> </a:t>
            </a:r>
            <a:r>
              <a:rPr lang="en-US" sz="2400" dirty="0" smtClean="0">
                <a:solidFill>
                  <a:srgbClr val="000000"/>
                </a:solidFill>
                <a:latin typeface="+mn-lt"/>
                <a:ea typeface="+mn-ea"/>
              </a:rPr>
              <a:t> Replacement will not be as informed about decision.</a:t>
            </a:r>
          </a:p>
          <a:p>
            <a:pPr>
              <a:buFont typeface="Arial" pitchFamily="34" charset="0"/>
              <a:buChar char="•"/>
            </a:pPr>
            <a:r>
              <a:rPr lang="en-US" sz="2400" dirty="0">
                <a:solidFill>
                  <a:srgbClr val="000000"/>
                </a:solidFill>
                <a:latin typeface="+mn-lt"/>
                <a:ea typeface="+mn-ea"/>
              </a:rPr>
              <a:t> </a:t>
            </a:r>
            <a:r>
              <a:rPr lang="en-US" sz="2400" dirty="0" smtClean="0">
                <a:solidFill>
                  <a:srgbClr val="000000"/>
                </a:solidFill>
                <a:latin typeface="+mn-lt"/>
                <a:ea typeface="+mn-ea"/>
              </a:rPr>
              <a:t> Will need to allow for proxy voting as a </a:t>
            </a:r>
            <a:r>
              <a:rPr lang="en-US" sz="2400" smtClean="0">
                <a:solidFill>
                  <a:srgbClr val="000000"/>
                </a:solidFill>
                <a:latin typeface="+mn-lt"/>
                <a:ea typeface="+mn-ea"/>
              </a:rPr>
              <a:t>backup provision.</a:t>
            </a:r>
            <a:endParaRPr lang="en-US" sz="2400" dirty="0" smtClean="0">
              <a:solidFill>
                <a:srgbClr val="000000"/>
              </a:solidFill>
              <a:latin typeface="+mn-lt"/>
              <a:ea typeface="+mn-ea"/>
            </a:endParaRPr>
          </a:p>
          <a:p>
            <a:endParaRPr lang="en-US" sz="2400" dirty="0" smtClean="0">
              <a:solidFill>
                <a:srgbClr val="000000"/>
              </a:solidFill>
              <a:latin typeface="+mn-lt"/>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b="1"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endParaRPr lang="en-US" sz="2400" dirty="0" smtClean="0">
              <a:solidFill>
                <a:srgbClr val="000000"/>
              </a:solidFill>
              <a:latin typeface="Calibri" pitchFamily="34" charset="0"/>
              <a:ea typeface="+mn-ea"/>
            </a:endParaRPr>
          </a:p>
          <a:p>
            <a:r>
              <a:rPr lang="en-US" sz="2400" dirty="0" smtClean="0">
                <a:solidFill>
                  <a:srgbClr val="000000"/>
                </a:solidFill>
                <a:latin typeface="Calibri" pitchFamily="34" charset="0"/>
                <a:ea typeface="+mn-ea"/>
              </a:rPr>
              <a:t>  </a:t>
            </a:r>
            <a:endParaRPr lang="en-US" sz="2400" dirty="0">
              <a:solidFill>
                <a:srgbClr val="000000"/>
              </a:solidFill>
              <a:latin typeface="Calibri" pitchFamily="34" charset="0"/>
              <a:ea typeface="+mn-ea"/>
            </a:endParaRPr>
          </a:p>
        </p:txBody>
      </p:sp>
      <p:sp>
        <p:nvSpPr>
          <p:cNvPr id="5" name="Title 1"/>
          <p:cNvSpPr txBox="1">
            <a:spLocks/>
          </p:cNvSpPr>
          <p:nvPr/>
        </p:nvSpPr>
        <p:spPr>
          <a:xfrm>
            <a:off x="4572000" y="381000"/>
            <a:ext cx="4419600" cy="677863"/>
          </a:xfrm>
          <a:prstGeom prst="rect">
            <a:avLst/>
          </a:prstGeom>
        </p:spPr>
        <p:txBody>
          <a:bodyPr/>
          <a:lstStyle/>
          <a:p>
            <a:pPr algn="ctr">
              <a:lnSpc>
                <a:spcPct val="70000"/>
              </a:lnSpc>
              <a:defRPr/>
            </a:pPr>
            <a:r>
              <a:rPr lang="en-US" sz="2400" b="1" kern="0" dirty="0" smtClean="0">
                <a:solidFill>
                  <a:srgbClr val="008000"/>
                </a:solidFill>
                <a:latin typeface="Times New Roman"/>
                <a:ea typeface="+mn-ea"/>
              </a:rPr>
              <a:t>Tenure Committee Report</a:t>
            </a:r>
          </a:p>
          <a:p>
            <a:pPr algn="ctr">
              <a:lnSpc>
                <a:spcPct val="70000"/>
              </a:lnSpc>
              <a:defRPr/>
            </a:pPr>
            <a:r>
              <a:rPr lang="en-US" sz="2400" b="1" kern="0" dirty="0" smtClean="0">
                <a:solidFill>
                  <a:srgbClr val="008000"/>
                </a:solidFill>
                <a:latin typeface="Times New Roman"/>
                <a:ea typeface="+mn-ea"/>
              </a:rPr>
              <a:t>November 15, 2012</a:t>
            </a:r>
          </a:p>
        </p:txBody>
      </p:sp>
    </p:spTree>
    <p:extLst>
      <p:ext uri="{BB962C8B-B14F-4D97-AF65-F5344CB8AC3E}">
        <p14:creationId xmlns:p14="http://schemas.microsoft.com/office/powerpoint/2010/main" val="349635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S.Slides.Template">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2"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FS.Slides.Template</Template>
  <TotalTime>1161</TotalTime>
  <Words>161</Words>
  <Application>Microsoft Office PowerPoint</Application>
  <PresentationFormat>On-screen Show (4:3)</PresentationFormat>
  <Paragraphs>43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FS.Slides.Template</vt:lpstr>
      <vt:lpstr>PowerPoint Presentation</vt:lpstr>
      <vt:lpstr>PowerPoint Presentation</vt:lpstr>
      <vt:lpstr>PowerPoint Presentation</vt:lpstr>
    </vt:vector>
  </TitlesOfParts>
  <Company>Missouri S&amp;T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October 14, 2010</dc:title>
  <dc:creator>mdaniels</dc:creator>
  <cp:lastModifiedBy>Werner, Jeannie</cp:lastModifiedBy>
  <cp:revision>74</cp:revision>
  <dcterms:created xsi:type="dcterms:W3CDTF">2010-10-12T20:06:18Z</dcterms:created>
  <dcterms:modified xsi:type="dcterms:W3CDTF">2012-11-13T22:08:31Z</dcterms:modified>
</cp:coreProperties>
</file>